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8" r:id="rId13"/>
    <p:sldId id="270" r:id="rId14"/>
    <p:sldId id="269" r:id="rId15"/>
    <p:sldId id="271" r:id="rId16"/>
    <p:sldId id="272" r:id="rId17"/>
    <p:sldId id="267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2" d="100"/>
          <a:sy n="82" d="100"/>
        </p:scale>
        <p:origin x="-2454" y="-6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47664" y="2132856"/>
            <a:ext cx="64087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Тема выступления: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ln w="9525">
                  <a:solidFill>
                    <a:schemeClr val="tx1"/>
                  </a:solidFill>
                </a:ln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n w="9525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Times New Roman" pitchFamily="18" charset="0"/>
              </a:rPr>
              <a:t>Самоуправление в школьном коллективе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ln w="9525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Times New Roman" pitchFamily="18" charset="0"/>
              </a:rPr>
              <a:t> как необходимое средство развития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ln w="9525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cs typeface="Times New Roman" pitchFamily="18" charset="0"/>
              </a:rPr>
              <a:t> и саморазвития личности школьника</a:t>
            </a:r>
            <a:endParaRPr lang="ru-RU" sz="2400" b="1" dirty="0">
              <a:ln w="9525">
                <a:solidFill>
                  <a:srgbClr val="FF0000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6" name="Picture 11" descr="PE01742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789040"/>
            <a:ext cx="1905695" cy="2771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275856" y="6237312"/>
            <a:ext cx="3191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https://vk.com/public121726853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60648"/>
            <a:ext cx="3125539" cy="1899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148064" y="83671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788024" y="260648"/>
            <a:ext cx="388843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Arial" pitchFamily="34" charset="0"/>
              </a:rPr>
              <a:t>Только там, где есть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Arial" pitchFamily="34" charset="0"/>
              </a:rPr>
              <a:t> общественная жизнь,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Arial" pitchFamily="34" charset="0"/>
              </a:rPr>
              <a:t>есть потребность 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Arial" pitchFamily="34" charset="0"/>
              </a:rPr>
              <a:t> возможность самоуправления,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Arial" pitchFamily="34" charset="0"/>
              </a:rPr>
              <a:t> где ее нет,  всякое самоуправление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Arial" pitchFamily="34" charset="0"/>
              </a:rPr>
              <a:t>выродится в фикцию или игру»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Times New Roman" pitchFamily="18" charset="0"/>
                <a:cs typeface="Arial" pitchFamily="34" charset="0"/>
              </a:rPr>
              <a:t>С.И.Гессен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63080" y="179249"/>
            <a:ext cx="828092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800" b="1" u="sng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Что дает ученическое самоуправление?</a:t>
            </a:r>
          </a:p>
          <a:p>
            <a:pPr eaLnBrk="0" hangingPunct="0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Учащимся:</a:t>
            </a:r>
          </a:p>
          <a:p>
            <a:pPr eaLnBrk="0" hangingPunct="0"/>
            <a:endParaRPr lang="ru-RU" sz="2400" b="1" dirty="0" smtClean="0">
              <a:solidFill>
                <a:srgbClr val="FF0000"/>
              </a:solidFill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1600" b="1" dirty="0" smtClean="0">
                <a:solidFill>
                  <a:srgbClr val="FFFF0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навыков работы в группе, в команде; </a:t>
            </a:r>
          </a:p>
          <a:p>
            <a:pPr eaLnBrk="0" hangingPunct="0">
              <a:buFont typeface="Arial" charset="0"/>
              <a:buChar char="•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ведет к повышению уровня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качества обучения </a:t>
            </a:r>
          </a:p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учащихся; </a:t>
            </a:r>
          </a:p>
          <a:p>
            <a:pPr eaLnBrk="0" hangingPunct="0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ведет к улучшению дисциплины,</a:t>
            </a:r>
          </a:p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снижению пропусков без уважительных причин; </a:t>
            </a:r>
          </a:p>
          <a:p>
            <a:pPr eaLnBrk="0" hangingPunct="0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выбор роли в органах ученического самоуправления, </a:t>
            </a:r>
          </a:p>
          <a:p>
            <a:pPr eaLnBrk="0" hangingPunct="0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которые соответствуют его склонностям и интересам;</a:t>
            </a:r>
          </a:p>
          <a:p>
            <a:pPr eaLnBrk="0" hangingPunct="0"/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защищает права ребенка; </a:t>
            </a:r>
          </a:p>
          <a:p>
            <a:pPr eaLnBrk="0" hangingPunct="0">
              <a:buFont typeface="Arial" charset="0"/>
              <a:buChar char="•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учит цивилизованно разрешить конфликтные ситуации; </a:t>
            </a:r>
          </a:p>
          <a:p>
            <a:pPr eaLnBrk="0" hangingPunct="0">
              <a:buFont typeface="Arial" charset="0"/>
              <a:buChar char="•"/>
            </a:pP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помогает самоопределиться в выборе дальнейшего пути. </a:t>
            </a:r>
          </a:p>
          <a:p>
            <a:pPr eaLnBrk="0" hangingPunct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59632" y="620688"/>
            <a:ext cx="6858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Родителям:</a:t>
            </a:r>
          </a:p>
          <a:p>
            <a:pPr eaLnBrk="0" hangingPunct="0"/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endParaRPr lang="ru-RU" sz="2400" b="1" dirty="0" smtClean="0">
              <a:solidFill>
                <a:srgbClr val="FF0000"/>
              </a:solidFill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организует свободное время детей; </a:t>
            </a:r>
          </a:p>
          <a:p>
            <a:pPr eaLnBrk="0" hangingPunct="0">
              <a:buFont typeface="Arial" charset="0"/>
              <a:buChar char="•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ведет к улучшению учебной </a:t>
            </a:r>
          </a:p>
          <a:p>
            <a:pPr eaLnBrk="0" hangingPunct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результативности детей; </a:t>
            </a:r>
          </a:p>
          <a:p>
            <a:pPr eaLnBrk="0" hangingPunct="0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снижает конфликтность в семье; </a:t>
            </a:r>
          </a:p>
          <a:p>
            <a:pPr eaLnBrk="0" hangingPunct="0">
              <a:buFont typeface="Arial" charset="0"/>
              <a:buChar char="•"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дает возможность активно участвовать</a:t>
            </a:r>
          </a:p>
          <a:p>
            <a:pPr eaLnBrk="0" hangingPunct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в школьной жизни. </a:t>
            </a:r>
          </a:p>
          <a:p>
            <a:pPr eaLnBrk="0" hangingPunct="0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03648" y="548680"/>
            <a:ext cx="7344816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Педагогам:</a:t>
            </a:r>
          </a:p>
          <a:p>
            <a:pPr algn="just" eaLnBrk="0" hangingPunct="0"/>
            <a:endParaRPr lang="ru-RU" sz="2400" b="1" dirty="0" smtClean="0">
              <a:solidFill>
                <a:srgbClr val="FF0000"/>
              </a:solidFill>
            </a:endParaRPr>
          </a:p>
          <a:p>
            <a:pPr algn="just" eaLnBrk="0" hangingPunct="0">
              <a:buFont typeface="Arial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Calibri" pitchFamily="34" charset="0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помогает организовать детей; </a:t>
            </a:r>
          </a:p>
          <a:p>
            <a:pPr algn="just" eaLnBrk="0" hangingPunct="0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 typeface="Arial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повышает дисциплину в классе,</a:t>
            </a:r>
          </a:p>
          <a:p>
            <a:pPr algn="just" eaLnBrk="0" hangingPunct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ответственность учеников за свои поступки;</a:t>
            </a:r>
          </a:p>
          <a:p>
            <a:pPr algn="just" eaLnBrk="0" hangingPunct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0" hangingPunct="0">
              <a:buFont typeface="Arial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раскрывает творческие, организаторские,</a:t>
            </a:r>
          </a:p>
          <a:p>
            <a:pPr algn="just" eaLnBrk="0" hangingPunct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лидерские способности ребенка; </a:t>
            </a:r>
          </a:p>
          <a:p>
            <a:pPr algn="just" eaLnBrk="0" hangingPunct="0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buFont typeface="Arial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помогает сплотить детский коллектив;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60648"/>
            <a:ext cx="2448272" cy="1836204"/>
          </a:xfrm>
          <a:prstGeom prst="rect">
            <a:avLst/>
          </a:prstGeom>
          <a:ln>
            <a:solidFill>
              <a:srgbClr val="00206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2204864"/>
            <a:ext cx="5628117" cy="4221088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923928" y="33265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Школа - это маленькая планета,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которая будет процветать,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если каждый его житель научится нести ответственность за общее дело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47664" y="260648"/>
            <a:ext cx="65882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Arial"/>
                <a:cs typeface="Arial"/>
              </a:rPr>
              <a:t>МОДЕЛИ ШКОЛЬНОГО САМОУПРАВЛЕНИЯ</a:t>
            </a:r>
            <a:endParaRPr lang="ru-RU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95736" y="836712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Arial"/>
                <a:cs typeface="Arial"/>
              </a:rPr>
              <a:t>« МИНИСТЕРСКАЯ МОДЕЛЬ»</a:t>
            </a:r>
            <a:endParaRPr lang="ru-RU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C00000"/>
              </a:solidFill>
              <a:latin typeface="Arial"/>
              <a:cs typeface="Arial"/>
            </a:endParaRP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412776"/>
            <a:ext cx="6780245" cy="5085184"/>
          </a:xfrm>
          <a:prstGeom prst="rect">
            <a:avLst/>
          </a:prstGeom>
          <a:noFill/>
          <a:ln w="9525">
            <a:solidFill>
              <a:srgbClr val="00206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0808"/>
            <a:ext cx="7763974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19872" y="6237312"/>
            <a:ext cx="31087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https://vk.com/club130767573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285728"/>
            <a:ext cx="76020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Детская Общественная Организация </a:t>
            </a:r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 А Р»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857364"/>
            <a:ext cx="7763974" cy="436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03848" y="6488668"/>
            <a:ext cx="3287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https://vk.com/public121726853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357166"/>
            <a:ext cx="74295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Школьное  Ученическое   Самоуправление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«Школьная  Планета»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142976" y="642918"/>
            <a:ext cx="75283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200" b="1" u="sng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Республиканские </a:t>
            </a:r>
            <a:r>
              <a:rPr lang="ru-RU" sz="3200" b="1" u="sng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конкурсы по  </a:t>
            </a:r>
            <a:r>
              <a:rPr lang="ru-RU" sz="3200" b="1" u="sng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ДОО </a:t>
            </a:r>
            <a:r>
              <a:rPr lang="ru-RU" sz="3200" b="1" u="sng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</a:t>
            </a:r>
            <a:r>
              <a:rPr lang="ru-RU" sz="3200" b="1" u="sng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ШУС  </a:t>
            </a:r>
            <a:endParaRPr lang="ru-RU" sz="3200" b="1" u="sng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772816"/>
            <a:ext cx="3103733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357686" y="1500174"/>
            <a:ext cx="449999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С.О.К.  Стань Одной Командой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Онлайн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конкурс ученических советов «Я – за ученическое самоуправление в РТ» 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Смотр-конкурс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советов ДОО и ШУС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«Актив года»;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Республиканский конкурс «Замечательный вожатый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Ø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международный фестиваль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Детство без границ»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Терси СОШ\Desktop\team-work-ppt-template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3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91880" y="6237312"/>
            <a:ext cx="5501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http://www.pravo.vuzllib.su/book_z2190_page_50.html</a:t>
            </a:r>
            <a:r>
              <a:rPr lang="ru-RU" dirty="0"/>
              <a:t>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42976" y="357166"/>
            <a:ext cx="7416824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Для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гражданского общества необходимо, </a:t>
            </a:r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обществе были люди, которые могут изменять мир вокруг себя, оценивать себя как полноправного субъекта во взаимоотношениях с властью. Научить этому можно только в том случае,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погрузить школьника в демократическую образовательную среду.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этого необходимо сформировать в школе демократический уклад жизни,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защищенность прав всех участников образовательного процесса. Воспитываясь в такой среде, ученик получал бы свой первый </a:t>
            </a:r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демократический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опыт уже в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школе и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заканчивал бы ее не просто законопослушным гражданином,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 </a:t>
            </a:r>
            <a:r>
              <a:rPr lang="ru-RU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человеком с активной гражданской позицией, готовым вести равный диалог с властью на всех 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уровнях.</a:t>
            </a:r>
            <a:endParaRPr lang="ru-RU" sz="2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8712408"/>
      </p:ext>
    </p:extLst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548680"/>
            <a:ext cx="756084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0624" indent="-384048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        «Школа должна стать важнейшим фактором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гуманизации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общественно – экономических отношений, формирования новых жизненных установок личности…»</a:t>
            </a:r>
          </a:p>
          <a:p>
            <a:pPr marL="420624" indent="-384048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       «…обществу нужны люди, которые способны самостоятельно принимать решения в ситуации выбора, способны к сотрудничеству, отличаются мобильностью, динамизмом, конструктивностью, готовы к межкультурному взаимодействию, обладают чувством ответственности за судьбу страны, ее социально – экономическое процветание…»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31640" y="404664"/>
            <a:ext cx="7200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Ученическое самоуправление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форма организации жизнедеятельности коллектива учащихся, обеспечивающая развитие их самостоятельности в принятии и реализаций решений для достижения общественно значимых целей  (толковый словарь)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Самоуправление</a:t>
            </a:r>
            <a:r>
              <a:rPr lang="ru-RU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демократический способ организации коллективной (общественной) жизни  (Н.П. Капустин).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Самоуправление 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один из режимов протекания совместной деятельности людей, наряду с руководством и управлением. (В.Григорьев)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59632" y="404664"/>
            <a:ext cx="712879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Цель</a:t>
            </a:r>
          </a:p>
          <a:p>
            <a:pPr algn="ctr" eaLnBrk="0" hangingPunct="0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 ученического  самоуправления:</a:t>
            </a:r>
          </a:p>
          <a:p>
            <a:pPr eaLnBrk="0" hangingPunct="0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воспитать успешную,  </a:t>
            </a:r>
          </a:p>
          <a:p>
            <a:pPr algn="ctr" eaLnBrk="0" hangingPunct="0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конкурентоспособную личность, </a:t>
            </a:r>
          </a:p>
          <a:p>
            <a:pPr algn="ctr" eaLnBrk="0" hangingPunct="0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владеющую демократической </a:t>
            </a:r>
          </a:p>
          <a:p>
            <a:pPr algn="ctr" eaLnBrk="0" hangingPunct="0"/>
            <a:r>
              <a:rPr lang="ru-RU" sz="4000" b="1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культурой. </a:t>
            </a:r>
            <a:endParaRPr lang="ru-RU" sz="40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15616" y="197346"/>
            <a:ext cx="76328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eaLnBrk="0" hangingPunct="0">
              <a:buFont typeface="Arial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Активизировать творческий потенциал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каждого учащегося.</a:t>
            </a:r>
          </a:p>
          <a:p>
            <a:pPr eaLnBrk="0" hangingPunct="0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Сплотить детский коллектив,  пробудить дух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соревнования, конкуренции, сопереживания , 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справедливости</a:t>
            </a:r>
          </a:p>
          <a:p>
            <a:pPr eaLnBrk="0" hangingPunct="0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Развить организаторские навыки подростков 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и умение преодолевать и цивилизованно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разрешать конфликты в обществе.</a:t>
            </a:r>
          </a:p>
          <a:p>
            <a:pPr eaLnBrk="0" hangingPunct="0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Приносить пользу обществу</a:t>
            </a:r>
          </a:p>
          <a:p>
            <a:pPr eaLnBrk="0" hangingPunct="0"/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 typeface="Arial" charset="0"/>
              <a:buChar char="•"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Содействовать профессиональному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самоопределению учащихся.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87624" y="476672"/>
            <a:ext cx="748883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dirty="0" smtClean="0">
                <a:solidFill>
                  <a:srgbClr val="92D050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Модель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   ученического самоуправления</a:t>
            </a:r>
          </a:p>
          <a:p>
            <a:pPr algn="just" eaLnBrk="0" hangingPunct="0"/>
            <a:endParaRPr lang="ru-RU" sz="28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just" eaLnBrk="0" hangingPunct="0"/>
            <a:endParaRPr lang="ru-RU" sz="2000" b="1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just" eaLnBrk="0" hangingPunct="0"/>
            <a:r>
              <a:rPr lang="ru-RU" sz="2000" b="1" dirty="0" smtClean="0">
                <a:solidFill>
                  <a:srgbClr val="92D050"/>
                </a:solidFill>
                <a:latin typeface="Verdana" pitchFamily="34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AutoNum type="arabicPeriod"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уровень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классное ученическое  самоуправление; </a:t>
            </a:r>
          </a:p>
          <a:p>
            <a:pPr eaLnBrk="0" hangingPunct="0">
              <a:buFontTx/>
              <a:buAutoNum type="arabicPeriod"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AutoNum type="arabicPeriod"/>
            </a:pP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Второй уровень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школьное ученическое самоуправление;</a:t>
            </a:r>
          </a:p>
          <a:p>
            <a:pPr eaLnBrk="0" hangingPunct="0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Третий уровень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eaLnBrk="0" hangingPunct="0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школьное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соуправление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15616" y="620688"/>
            <a:ext cx="784887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3600" b="1" u="sng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Первый уровень</a:t>
            </a:r>
            <a:endParaRPr lang="ru-RU" sz="3600" u="sng" dirty="0" smtClean="0">
              <a:solidFill>
                <a:srgbClr val="FF000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just" eaLnBrk="0" hangingPunct="0"/>
            <a:r>
              <a:rPr lang="ru-RU" sz="3200" dirty="0" smtClean="0">
                <a:solidFill>
                  <a:srgbClr val="92D050"/>
                </a:solidFill>
                <a:latin typeface="Monotype Corsiva" pitchFamily="66" charset="0"/>
                <a:cs typeface="Times New Roman" pitchFamily="18" charset="0"/>
              </a:rPr>
              <a:t>  </a:t>
            </a:r>
          </a:p>
          <a:p>
            <a:pPr algn="just" eaLnBrk="0" hangingPunct="0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классное   ученическое</a:t>
            </a:r>
          </a:p>
          <a:p>
            <a:pPr algn="just" eaLnBrk="0" hangingPunct="0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самоуправление</a:t>
            </a:r>
          </a:p>
          <a:p>
            <a:pPr algn="just" eaLnBrk="0" hangingPunct="0"/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endParaRPr 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sz="36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Высший орган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классное собрание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04664"/>
            <a:ext cx="25431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91680" y="620688"/>
            <a:ext cx="35461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0" hangingPunct="0"/>
            <a:r>
              <a:rPr lang="ru-RU" sz="4400" b="1" u="sng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Второй уровень</a:t>
            </a:r>
            <a:endParaRPr lang="ru-RU" sz="4400" b="1" u="sng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2060848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самоуправления на уровне общешкольного коллектива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23120" y="4293096"/>
            <a:ext cx="79208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Высший орган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собрание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учащихся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90283" y="260648"/>
            <a:ext cx="311787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11090" y="620688"/>
            <a:ext cx="37353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0" hangingPunct="0"/>
            <a:r>
              <a:rPr lang="ru-RU" sz="4400" b="1" u="sng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Третий уровень</a:t>
            </a:r>
            <a:endParaRPr lang="ru-RU" sz="4400" b="1" u="sng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2060848"/>
            <a:ext cx="48785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Школьное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соуправление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3140968"/>
            <a:ext cx="712879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Состоит из председателей и представителей самоуправляемых коллективов.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149080"/>
            <a:ext cx="3485372" cy="2534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587</Words>
  <Application>Microsoft Office PowerPoint</Application>
  <PresentationFormat>Экран (4:3)</PresentationFormat>
  <Paragraphs>135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СОШ№3</dc:creator>
  <cp:lastModifiedBy>Началка</cp:lastModifiedBy>
  <cp:revision>38</cp:revision>
  <dcterms:created xsi:type="dcterms:W3CDTF">2017-01-09T16:50:28Z</dcterms:created>
  <dcterms:modified xsi:type="dcterms:W3CDTF">2017-01-11T05:11:52Z</dcterms:modified>
</cp:coreProperties>
</file>